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4"/>
  </p:sldMasterIdLst>
  <p:notesMasterIdLst>
    <p:notesMasterId r:id="rId20"/>
  </p:notesMasterIdLst>
  <p:handoutMasterIdLst>
    <p:handoutMasterId r:id="rId21"/>
  </p:handoutMasterIdLst>
  <p:sldIdLst>
    <p:sldId id="321" r:id="rId5"/>
    <p:sldId id="284" r:id="rId6"/>
    <p:sldId id="2147478930" r:id="rId7"/>
    <p:sldId id="2147478941" r:id="rId8"/>
    <p:sldId id="2147478940" r:id="rId9"/>
    <p:sldId id="2147478942" r:id="rId10"/>
    <p:sldId id="2147478939" r:id="rId11"/>
    <p:sldId id="2147478938" r:id="rId12"/>
    <p:sldId id="2147478935" r:id="rId13"/>
    <p:sldId id="2147478937" r:id="rId14"/>
    <p:sldId id="2147478936" r:id="rId15"/>
    <p:sldId id="2147478934" r:id="rId16"/>
    <p:sldId id="2147478933" r:id="rId17"/>
    <p:sldId id="2147478932" r:id="rId18"/>
    <p:sldId id="21474789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- EN" id="{46069444-3528-A749-85B9-7B9F9D387998}">
          <p14:sldIdLst>
            <p14:sldId id="321"/>
          </p14:sldIdLst>
        </p14:section>
        <p14:section name="Untitled Section" id="{4A2B6E62-D488-554C-A739-E80B58286E16}">
          <p14:sldIdLst>
            <p14:sldId id="284"/>
            <p14:sldId id="2147478930"/>
            <p14:sldId id="2147478941"/>
            <p14:sldId id="2147478940"/>
            <p14:sldId id="2147478942"/>
            <p14:sldId id="2147478939"/>
            <p14:sldId id="2147478938"/>
            <p14:sldId id="2147478935"/>
            <p14:sldId id="2147478937"/>
            <p14:sldId id="2147478936"/>
            <p14:sldId id="2147478934"/>
            <p14:sldId id="2147478933"/>
            <p14:sldId id="2147478932"/>
          </p14:sldIdLst>
        </p14:section>
        <p14:section name="Ending - EN" id="{D2029699-10D0-7D46-B277-0AF38553E1CF}">
          <p14:sldIdLst>
            <p14:sldId id="21474789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6BE4A"/>
    <a:srgbClr val="010BE5"/>
    <a:srgbClr val="E3303A"/>
    <a:srgbClr val="7F71FF"/>
    <a:srgbClr val="D3ECFC"/>
    <a:srgbClr val="AED9F0"/>
    <a:srgbClr val="07E7F0"/>
    <a:srgbClr val="1EAC4B"/>
    <a:srgbClr val="000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47"/>
  </p:normalViewPr>
  <p:slideViewPr>
    <p:cSldViewPr snapToGrid="0">
      <p:cViewPr varScale="1">
        <p:scale>
          <a:sx n="104" d="100"/>
          <a:sy n="104" d="100"/>
        </p:scale>
        <p:origin x="87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5C307-B401-4F81-B55C-6E5CA3BCED9A}" type="datetimeFigureOut">
              <a:rPr lang="en-US" smtClean="0"/>
              <a:t>08-Jun-25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68037-0760-4940-A4B5-A92FA1B25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C9DC6-99DC-A74E-942A-C85036752F09}" type="datetimeFigureOut">
              <a:rPr kumimoji="1" lang="zh-HK" altLang="en-US" smtClean="0"/>
              <a:t>8/6/2025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ECFA8-E781-8542-A030-35A457E54BCB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67580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ECFA8-E781-8542-A030-35A457E54BCB}" type="slidenum">
              <a:rPr kumimoji="1" lang="zh-HK" altLang="en-US" smtClean="0"/>
              <a:t>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88681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25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(with Copy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893A6DB-E07C-F740-394B-7B33BDC69D7E}"/>
              </a:ext>
            </a:extLst>
          </p:cNvPr>
          <p:cNvSpPr txBox="1"/>
          <p:nvPr userDrawn="1"/>
        </p:nvSpPr>
        <p:spPr>
          <a:xfrm>
            <a:off x="9783968" y="6574289"/>
            <a:ext cx="24080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@ </a:t>
            </a:r>
            <a:fld id="{11A7749C-C189-FC44-B95B-3AEA1E9150F9}" type="datetimeyyyy">
              <a:rPr lang="en-HK" altLang="zh-HK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r>
              <a:rPr lang="en-US" altLang="zh-HK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HKPC All rights reserved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E8CE4B-1551-2A80-D1E9-FEF51ECA3419}"/>
              </a:ext>
            </a:extLst>
          </p:cNvPr>
          <p:cNvSpPr txBox="1"/>
          <p:nvPr userDrawn="1"/>
        </p:nvSpPr>
        <p:spPr>
          <a:xfrm>
            <a:off x="11693533" y="6420412"/>
            <a:ext cx="454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0E28E9-B515-4FFB-8249-247DE2D6692E}" type="slidenum">
              <a:rPr lang="en-US" sz="1100" smtClean="0"/>
              <a:pPr algn="r"/>
              <a:t>‹#›</a:t>
            </a:fld>
            <a:endParaRPr lang="en-US" sz="1100"/>
          </a:p>
        </p:txBody>
      </p:sp>
      <p:pic>
        <p:nvPicPr>
          <p:cNvPr id="4" name="圖片 14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C9E6DD3B-4BB7-A7A1-E6B3-DA41D34FA69E}"/>
              </a:ext>
            </a:extLst>
          </p:cNvPr>
          <p:cNvPicPr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216">
            <a:off x="203761" y="-490673"/>
            <a:ext cx="736926" cy="2050878"/>
          </a:xfrm>
          <a:prstGeom prst="rect">
            <a:avLst/>
          </a:prstGeom>
        </p:spPr>
      </p:pic>
      <p:pic>
        <p:nvPicPr>
          <p:cNvPr id="5" name="圖片 19" descr="一張含有 螢幕擷取畫面, 設計 的圖片&#10;&#10;自動產生的描述">
            <a:extLst>
              <a:ext uri="{FF2B5EF4-FFF2-40B4-BE49-F238E27FC236}">
                <a16:creationId xmlns:a16="http://schemas.microsoft.com/office/drawing/2014/main" id="{788E889E-94CD-B6B4-68F9-37EB7320D4F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0432">
            <a:off x="-32676" y="-225878"/>
            <a:ext cx="520472" cy="1448484"/>
          </a:xfrm>
          <a:prstGeom prst="rect">
            <a:avLst/>
          </a:prstGeom>
        </p:spPr>
      </p:pic>
      <p:pic>
        <p:nvPicPr>
          <p:cNvPr id="6" name="圖片 3">
            <a:extLst>
              <a:ext uri="{FF2B5EF4-FFF2-40B4-BE49-F238E27FC236}">
                <a16:creationId xmlns:a16="http://schemas.microsoft.com/office/drawing/2014/main" id="{8F710C59-1CFB-9574-90D9-5E44CEEBD63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20" y="111760"/>
            <a:ext cx="1394980" cy="5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8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80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12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4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4462BBCC-EC5F-954D-AD5F-307672DBA7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5659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E8686A8-CDD7-954A-467E-AC649404423B}"/>
              </a:ext>
            </a:extLst>
          </p:cNvPr>
          <p:cNvSpPr txBox="1"/>
          <p:nvPr/>
        </p:nvSpPr>
        <p:spPr>
          <a:xfrm>
            <a:off x="9783968" y="6574289"/>
            <a:ext cx="240803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HK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@ </a:t>
            </a:r>
            <a:fld id="{11A7749C-C189-FC44-B95B-3AEA1E9150F9}" type="datetimeyyyy">
              <a:rPr lang="en-HK" altLang="zh-HK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</a:t>
            </a:fld>
            <a:r>
              <a:rPr lang="en-US" altLang="zh-HK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HKPC All rights reserved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C9F577CC-58BE-4708-DCBA-7BFFAF636654}"/>
              </a:ext>
            </a:extLst>
          </p:cNvPr>
          <p:cNvSpPr txBox="1">
            <a:spLocks/>
          </p:cNvSpPr>
          <p:nvPr/>
        </p:nvSpPr>
        <p:spPr>
          <a:xfrm>
            <a:off x="6717037" y="2823252"/>
            <a:ext cx="5474963" cy="87832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200" dirty="0">
                <a:solidFill>
                  <a:srgbClr val="010AE4"/>
                </a:solidFill>
              </a:rPr>
              <a:t>Workflow Automation with </a:t>
            </a:r>
          </a:p>
          <a:p>
            <a:r>
              <a:rPr lang="en-US" sz="3200" dirty="0">
                <a:solidFill>
                  <a:srgbClr val="010AE4"/>
                </a:solidFill>
              </a:rPr>
              <a:t>Generative AI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AF6DD5C1-E0A2-D7D2-8038-ED65116B679A}"/>
              </a:ext>
            </a:extLst>
          </p:cNvPr>
          <p:cNvSpPr txBox="1">
            <a:spLocks/>
          </p:cNvSpPr>
          <p:nvPr/>
        </p:nvSpPr>
        <p:spPr>
          <a:xfrm>
            <a:off x="6736915" y="3763887"/>
            <a:ext cx="5474963" cy="457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200" b="1" dirty="0">
                <a:solidFill>
                  <a:srgbClr val="1EAC4B"/>
                </a:solidFill>
                <a:latin typeface="+mn-lt"/>
              </a:rPr>
              <a:t>T</a:t>
            </a:r>
            <a:r>
              <a:rPr lang="en-US" altLang="zh-HK" sz="2200" b="1" i="0" dirty="0">
                <a:solidFill>
                  <a:srgbClr val="1EAC4B"/>
                </a:solidFill>
                <a:effectLst/>
                <a:latin typeface="+mn-lt"/>
              </a:rPr>
              <a:t>he Hong Kong Productivity Council (HKPC)</a:t>
            </a:r>
            <a:endParaRPr lang="en-US" sz="2200" b="1" dirty="0">
              <a:solidFill>
                <a:srgbClr val="1EAC4B"/>
              </a:solidFill>
              <a:latin typeface="+mn-lt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133E6B87-D85B-4F43-55B2-8B91D99809A0}"/>
              </a:ext>
            </a:extLst>
          </p:cNvPr>
          <p:cNvSpPr txBox="1">
            <a:spLocks/>
          </p:cNvSpPr>
          <p:nvPr/>
        </p:nvSpPr>
        <p:spPr>
          <a:xfrm>
            <a:off x="6736915" y="4324630"/>
            <a:ext cx="2219739" cy="2670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/>
              <a:t>Jun 2025</a:t>
            </a:r>
            <a:endParaRPr lang="en-US" sz="16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1EDE54-35E8-25B1-65FC-64CE70F71449}"/>
              </a:ext>
            </a:extLst>
          </p:cNvPr>
          <p:cNvGrpSpPr/>
          <p:nvPr/>
        </p:nvGrpSpPr>
        <p:grpSpPr>
          <a:xfrm>
            <a:off x="718973" y="5816619"/>
            <a:ext cx="2883997" cy="1041381"/>
            <a:chOff x="1677440" y="5532908"/>
            <a:chExt cx="2883997" cy="1041381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CD70BDB-9FDF-17A6-5022-67E86BE4DFAB}"/>
                </a:ext>
              </a:extLst>
            </p:cNvPr>
            <p:cNvGrpSpPr/>
            <p:nvPr/>
          </p:nvGrpSpPr>
          <p:grpSpPr>
            <a:xfrm>
              <a:off x="1692422" y="5877703"/>
              <a:ext cx="2869015" cy="696586"/>
              <a:chOff x="71973" y="5893735"/>
              <a:chExt cx="5389598" cy="680554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4F5F9D1-8C6E-6039-D386-A8BF20420D45}"/>
                  </a:ext>
                </a:extLst>
              </p:cNvPr>
              <p:cNvSpPr/>
              <p:nvPr/>
            </p:nvSpPr>
            <p:spPr>
              <a:xfrm>
                <a:off x="1396394" y="5893735"/>
                <a:ext cx="4065177" cy="350048"/>
              </a:xfrm>
              <a:prstGeom prst="rect">
                <a:avLst/>
              </a:prstGeom>
              <a:gradFill>
                <a:gsLst>
                  <a:gs pos="73000">
                    <a:schemeClr val="bg1">
                      <a:alpha val="0"/>
                    </a:schemeClr>
                  </a:gs>
                  <a:gs pos="13000">
                    <a:srgbClr val="AED9F0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991A731-ED1D-A43E-5935-49737CFF940F}"/>
                  </a:ext>
                </a:extLst>
              </p:cNvPr>
              <p:cNvSpPr/>
              <p:nvPr/>
            </p:nvSpPr>
            <p:spPr>
              <a:xfrm>
                <a:off x="71973" y="6147123"/>
                <a:ext cx="4919163" cy="272929"/>
              </a:xfrm>
              <a:prstGeom prst="rect">
                <a:avLst/>
              </a:prstGeom>
              <a:gradFill>
                <a:gsLst>
                  <a:gs pos="66000">
                    <a:schemeClr val="bg1">
                      <a:alpha val="0"/>
                    </a:schemeClr>
                  </a:gs>
                  <a:gs pos="13000">
                    <a:srgbClr val="D3ECFC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C7A8F47-2F17-22AC-3190-A0B253725D86}"/>
                  </a:ext>
                </a:extLst>
              </p:cNvPr>
              <p:cNvSpPr/>
              <p:nvPr/>
            </p:nvSpPr>
            <p:spPr>
              <a:xfrm>
                <a:off x="445221" y="6301360"/>
                <a:ext cx="4919163" cy="272929"/>
              </a:xfrm>
              <a:prstGeom prst="rect">
                <a:avLst/>
              </a:prstGeom>
              <a:gradFill>
                <a:gsLst>
                  <a:gs pos="66000">
                    <a:schemeClr val="bg1">
                      <a:alpha val="0"/>
                    </a:schemeClr>
                  </a:gs>
                  <a:gs pos="13000">
                    <a:srgbClr val="D3ECFC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DBFF1A3-0002-965E-B673-93AB123D5E7E}"/>
                </a:ext>
              </a:extLst>
            </p:cNvPr>
            <p:cNvGrpSpPr/>
            <p:nvPr/>
          </p:nvGrpSpPr>
          <p:grpSpPr>
            <a:xfrm>
              <a:off x="1677440" y="5532908"/>
              <a:ext cx="2706795" cy="575656"/>
              <a:chOff x="-1150900" y="5893735"/>
              <a:chExt cx="6153053" cy="68055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C063BFD-B6A3-D8C4-BC4E-57B23BE5EE20}"/>
                  </a:ext>
                </a:extLst>
              </p:cNvPr>
              <p:cNvSpPr/>
              <p:nvPr/>
            </p:nvSpPr>
            <p:spPr>
              <a:xfrm>
                <a:off x="-1150900" y="5893735"/>
                <a:ext cx="5932715" cy="350048"/>
              </a:xfrm>
              <a:prstGeom prst="rect">
                <a:avLst/>
              </a:prstGeom>
              <a:gradFill>
                <a:gsLst>
                  <a:gs pos="73000">
                    <a:schemeClr val="bg1">
                      <a:alpha val="0"/>
                    </a:schemeClr>
                  </a:gs>
                  <a:gs pos="13000">
                    <a:srgbClr val="D3ECFC">
                      <a:alpha val="74725"/>
                    </a:srgb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AB2B939-2BE2-F09B-2D4D-E63DE9002F75}"/>
                  </a:ext>
                </a:extLst>
              </p:cNvPr>
              <p:cNvSpPr/>
              <p:nvPr/>
            </p:nvSpPr>
            <p:spPr>
              <a:xfrm>
                <a:off x="71973" y="6147123"/>
                <a:ext cx="4919163" cy="272929"/>
              </a:xfrm>
              <a:prstGeom prst="rect">
                <a:avLst/>
              </a:prstGeom>
              <a:gradFill>
                <a:gsLst>
                  <a:gs pos="66000">
                    <a:schemeClr val="bg1">
                      <a:alpha val="0"/>
                    </a:schemeClr>
                  </a:gs>
                  <a:gs pos="13000">
                    <a:srgbClr val="D3ECFC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14B798B-01D2-B195-CC67-A75C87E057DC}"/>
                  </a:ext>
                </a:extLst>
              </p:cNvPr>
              <p:cNvSpPr/>
              <p:nvPr/>
            </p:nvSpPr>
            <p:spPr>
              <a:xfrm>
                <a:off x="82990" y="6301360"/>
                <a:ext cx="4919163" cy="272929"/>
              </a:xfrm>
              <a:prstGeom prst="rect">
                <a:avLst/>
              </a:prstGeom>
              <a:gradFill>
                <a:gsLst>
                  <a:gs pos="66000">
                    <a:schemeClr val="bg1">
                      <a:alpha val="0"/>
                    </a:schemeClr>
                  </a:gs>
                  <a:gs pos="13000">
                    <a:srgbClr val="D3ECFC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12B123F-8E86-EF88-61D1-5CDF17C3E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797" y="1628742"/>
            <a:ext cx="4218805" cy="96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D427-3F4B-71A7-05D2-D99D362E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1 n8n signup">
            <a:hlinkClick r:id="" action="ppaction://media"/>
            <a:extLst>
              <a:ext uri="{FF2B5EF4-FFF2-40B4-BE49-F238E27FC236}">
                <a16:creationId xmlns:a16="http://schemas.microsoft.com/office/drawing/2014/main" id="{9D27B797-F61A-F735-A889-6F54FA32D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221" y="819871"/>
            <a:ext cx="10130752" cy="5698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04D550-D436-E0F2-3FB0-B8FED0513ABE}"/>
              </a:ext>
            </a:extLst>
          </p:cNvPr>
          <p:cNvSpPr txBox="1"/>
          <p:nvPr/>
        </p:nvSpPr>
        <p:spPr>
          <a:xfrm>
            <a:off x="1108221" y="339581"/>
            <a:ext cx="26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n8n Cloud Account Signup</a:t>
            </a:r>
          </a:p>
        </p:txBody>
      </p:sp>
    </p:spTree>
    <p:extLst>
      <p:ext uri="{BB962C8B-B14F-4D97-AF65-F5344CB8AC3E}">
        <p14:creationId xmlns:p14="http://schemas.microsoft.com/office/powerpoint/2010/main" val="385890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A1CCD-ECF3-6238-A5D2-F3927A599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 openrouter signup">
            <a:hlinkClick r:id="" action="ppaction://media"/>
            <a:extLst>
              <a:ext uri="{FF2B5EF4-FFF2-40B4-BE49-F238E27FC236}">
                <a16:creationId xmlns:a16="http://schemas.microsoft.com/office/drawing/2014/main" id="{23814059-A579-1D81-748D-57265AE465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1" y="766618"/>
            <a:ext cx="10363198" cy="582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3F6809-AE17-198D-C4C3-C7AA7F4BE363}"/>
              </a:ext>
            </a:extLst>
          </p:cNvPr>
          <p:cNvSpPr txBox="1"/>
          <p:nvPr/>
        </p:nvSpPr>
        <p:spPr>
          <a:xfrm>
            <a:off x="1108221" y="339581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OpenRouter</a:t>
            </a:r>
            <a:r>
              <a:rPr lang="en-US" b="1" dirty="0"/>
              <a:t> Account Signup</a:t>
            </a:r>
          </a:p>
        </p:txBody>
      </p:sp>
    </p:spTree>
    <p:extLst>
      <p:ext uri="{BB962C8B-B14F-4D97-AF65-F5344CB8AC3E}">
        <p14:creationId xmlns:p14="http://schemas.microsoft.com/office/powerpoint/2010/main" val="19784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5D885-8241-B483-0CA2-CAFE4C4A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52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7592E-8B9C-BC33-FD44-522913BFF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EB5B0-E855-97FB-D5BB-1DEF94DBB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12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4D9118B-C6FF-0A54-2E3F-F6C2BFFF75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0D6F47F5-33C6-3435-B910-1C673385ACDB}"/>
              </a:ext>
            </a:extLst>
          </p:cNvPr>
          <p:cNvSpPr/>
          <p:nvPr/>
        </p:nvSpPr>
        <p:spPr>
          <a:xfrm>
            <a:off x="3341915" y="544286"/>
            <a:ext cx="5508171" cy="5508171"/>
          </a:xfrm>
          <a:prstGeom prst="ellipse">
            <a:avLst/>
          </a:prstGeom>
          <a:gradFill flip="none" rotWithShape="1">
            <a:gsLst>
              <a:gs pos="66000">
                <a:schemeClr val="bg1">
                  <a:alpha val="0"/>
                </a:schemeClr>
              </a:gs>
              <a:gs pos="13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240CB1-CD5A-FD2C-C64F-5DF373890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30" y="887103"/>
            <a:ext cx="2580466" cy="10524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5EAB325-CAE1-8BC8-AA72-6BF2481D601B}"/>
              </a:ext>
            </a:extLst>
          </p:cNvPr>
          <p:cNvSpPr txBox="1"/>
          <p:nvPr/>
        </p:nvSpPr>
        <p:spPr>
          <a:xfrm>
            <a:off x="0" y="249571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TW" sz="4400" b="1" dirty="0">
                <a:solidFill>
                  <a:srgbClr val="010AE4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Your Trusted Partner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B18C2A9-DC95-B975-A554-8BA7DE2D1F20}"/>
              </a:ext>
            </a:extLst>
          </p:cNvPr>
          <p:cNvSpPr txBox="1"/>
          <p:nvPr/>
        </p:nvSpPr>
        <p:spPr>
          <a:xfrm>
            <a:off x="-1" y="3265160"/>
            <a:ext cx="1219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b="1">
                <a:solidFill>
                  <a:srgbClr val="16BE4A"/>
                </a:solidFill>
              </a:rPr>
              <a:t>Hong Kong Productivity Council</a:t>
            </a:r>
            <a:r>
              <a:rPr lang="en-US" sz="2400">
                <a:solidFill>
                  <a:srgbClr val="16BE4A"/>
                </a:solidFill>
              </a:rPr>
              <a:t>​</a:t>
            </a:r>
          </a:p>
          <a:p>
            <a:pPr algn="ctr" fontAlgn="base"/>
            <a:r>
              <a:rPr lang="zh-TW" altLang="en-US" sz="2400" b="1">
                <a:solidFill>
                  <a:srgbClr val="16BE4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香港生產力促進局</a:t>
            </a:r>
            <a:r>
              <a:rPr lang="en-US" sz="2400">
                <a:solidFill>
                  <a:srgbClr val="16BE4A"/>
                </a:solidFill>
              </a:rPr>
              <a:t>​</a:t>
            </a:r>
          </a:p>
          <a:p>
            <a:pPr algn="ctr" fontAlgn="base"/>
            <a:r>
              <a:rPr lang="zh-TW" altLang="en-US">
                <a:solidFill>
                  <a:schemeClr val="tx1">
                    <a:lumMod val="95000"/>
                    <a:lumOff val="5000"/>
                  </a:schemeClr>
                </a:solidFill>
              </a:rPr>
              <a:t>​</a:t>
            </a:r>
          </a:p>
          <a:p>
            <a:pPr algn="ctr" fontAlgn="base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HKPC Building, 78 Tat Chee Avenue, Kowloon, Hong Kong​</a:t>
            </a:r>
          </a:p>
          <a:p>
            <a:pPr algn="ctr" fontAlgn="base"/>
            <a:r>
              <a:rPr lang="zh-TW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香港九龍達之路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78</a:t>
            </a:r>
            <a:r>
              <a:rPr lang="zh-TW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號生產力大樓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​</a:t>
            </a:r>
          </a:p>
          <a:p>
            <a:pPr algn="ctr" fontAlgn="base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Tel: +852 2788 5678    </a:t>
            </a:r>
            <a:r>
              <a:rPr lang="en-US" sz="1200" err="1">
                <a:solidFill>
                  <a:schemeClr val="tx1">
                    <a:lumMod val="95000"/>
                    <a:lumOff val="5000"/>
                  </a:schemeClr>
                </a:solidFill>
              </a:rPr>
              <a:t>Whatsapp</a:t>
            </a: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: +852 5283 4131​</a:t>
            </a:r>
            <a:b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200" err="1">
                <a:solidFill>
                  <a:schemeClr val="tx1">
                    <a:lumMod val="95000"/>
                    <a:lumOff val="5000"/>
                  </a:schemeClr>
                </a:solidFill>
              </a:rPr>
              <a:t>www.hkpc.org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F6F844-FE92-34CC-4ADF-88E9AE391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87559">
            <a:off x="11188251" y="4042631"/>
            <a:ext cx="280832" cy="7815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C9FC05A-4FD5-B23E-5EDF-415E8E4FEA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337360">
            <a:off x="1433262" y="6189585"/>
            <a:ext cx="575711" cy="4344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27D185-F718-4371-5AA2-0205419714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144549">
            <a:off x="1987732" y="6176473"/>
            <a:ext cx="331021" cy="249827"/>
          </a:xfrm>
          <a:prstGeom prst="rect">
            <a:avLst/>
          </a:prstGeom>
        </p:spPr>
      </p:pic>
      <p:pic>
        <p:nvPicPr>
          <p:cNvPr id="10" name="圖片 9" descr="一張含有 螢幕擷取畫面, 鮮豔, 電子藍, 藍色 的圖片&#10;&#10;自動產生的描述">
            <a:extLst>
              <a:ext uri="{FF2B5EF4-FFF2-40B4-BE49-F238E27FC236}">
                <a16:creationId xmlns:a16="http://schemas.microsoft.com/office/drawing/2014/main" id="{46F4AC14-874C-8133-10AA-ED29746DED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00">
            <a:off x="10640932" y="573142"/>
            <a:ext cx="793351" cy="220791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9C0F86-C490-9AAC-9E85-354FE4AB13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00000">
            <a:off x="11123640" y="4693551"/>
            <a:ext cx="279078" cy="2106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8EF8C9-1268-7509-15CD-7D5D227B1C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76914">
            <a:off x="11285853" y="4885079"/>
            <a:ext cx="365897" cy="27614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B8E695-95BC-70DC-4F77-E6A4727A83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9694241" flipH="1">
            <a:off x="523859" y="565825"/>
            <a:ext cx="248426" cy="69137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4B31D5A-93AF-C28C-AFCF-446EB88610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557788">
            <a:off x="492506" y="94232"/>
            <a:ext cx="317627" cy="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77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50BA-1777-869A-FA9B-3B0846AB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0DDBC8-7857-8CCF-31A0-32F24703A7B6}"/>
              </a:ext>
            </a:extLst>
          </p:cNvPr>
          <p:cNvSpPr txBox="1"/>
          <p:nvPr/>
        </p:nvSpPr>
        <p:spPr>
          <a:xfrm>
            <a:off x="1840237" y="2120402"/>
            <a:ext cx="815801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Fundamentals of Generative AI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Use cases in workflow automation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Hands-on with Workflow Automation Tool (n8n)</a:t>
            </a:r>
          </a:p>
          <a:p>
            <a:endParaRPr lang="en-US" sz="3200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3F5E1F3-FAB1-3BFD-240D-BE7DB365692E}"/>
              </a:ext>
            </a:extLst>
          </p:cNvPr>
          <p:cNvSpPr txBox="1">
            <a:spLocks/>
          </p:cNvSpPr>
          <p:nvPr/>
        </p:nvSpPr>
        <p:spPr>
          <a:xfrm>
            <a:off x="1840237" y="766619"/>
            <a:ext cx="7978018" cy="676746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200" dirty="0">
                <a:solidFill>
                  <a:srgbClr val="010AE4"/>
                </a:solidFill>
              </a:rPr>
              <a:t>Workflow Automation with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45470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8975B-7FB1-E76A-06AF-8E4932016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13A31B-09C5-1FB7-5799-E4148F329479}"/>
              </a:ext>
            </a:extLst>
          </p:cNvPr>
          <p:cNvSpPr txBox="1"/>
          <p:nvPr/>
        </p:nvSpPr>
        <p:spPr>
          <a:xfrm>
            <a:off x="3031728" y="2960911"/>
            <a:ext cx="5428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Fundamentals of Generative AI</a:t>
            </a:r>
          </a:p>
        </p:txBody>
      </p:sp>
    </p:spTree>
    <p:extLst>
      <p:ext uri="{BB962C8B-B14F-4D97-AF65-F5344CB8AC3E}">
        <p14:creationId xmlns:p14="http://schemas.microsoft.com/office/powerpoint/2010/main" val="126962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2AE5-078A-8449-E061-C4CF41C71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85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1FB97-A01E-2827-6409-ADECBEBB5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41A1BC-A5BB-2083-6333-48EA9A9FAE92}"/>
              </a:ext>
            </a:extLst>
          </p:cNvPr>
          <p:cNvSpPr txBox="1"/>
          <p:nvPr/>
        </p:nvSpPr>
        <p:spPr>
          <a:xfrm>
            <a:off x="2726928" y="2979384"/>
            <a:ext cx="6306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Use cases in workflow automation</a:t>
            </a:r>
          </a:p>
        </p:txBody>
      </p:sp>
    </p:spTree>
    <p:extLst>
      <p:ext uri="{BB962C8B-B14F-4D97-AF65-F5344CB8AC3E}">
        <p14:creationId xmlns:p14="http://schemas.microsoft.com/office/powerpoint/2010/main" val="142332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87E0C-9473-9671-B6D1-09EEFE58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81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CC4DB-0180-C828-2BDC-DADC55C3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AE59C-D937-24B2-D248-B5CDB15D9E90}"/>
              </a:ext>
            </a:extLst>
          </p:cNvPr>
          <p:cNvSpPr txBox="1"/>
          <p:nvPr/>
        </p:nvSpPr>
        <p:spPr>
          <a:xfrm>
            <a:off x="2016990" y="2960911"/>
            <a:ext cx="81580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Hands-on with Workflow Automation Tool (n8n)</a:t>
            </a:r>
          </a:p>
        </p:txBody>
      </p:sp>
    </p:spTree>
    <p:extLst>
      <p:ext uri="{BB962C8B-B14F-4D97-AF65-F5344CB8AC3E}">
        <p14:creationId xmlns:p14="http://schemas.microsoft.com/office/powerpoint/2010/main" val="157343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DE6EE-65A7-BA24-6226-7651FD65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20803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KPC_Corporate_Template_2024" id="{73D6285A-13EE-CA48-A07F-2FACCDC74595}" vid="{5E9BADA9-FBCC-CD4B-9EF0-75CD94087EC3}"/>
    </a:ext>
  </a:extLst>
</a:theme>
</file>

<file path=ppt/theme/theme2.xml><?xml version="1.0" encoding="utf-8"?>
<a:theme xmlns:a="http://schemas.openxmlformats.org/drawingml/2006/main" name="Office 佈景主題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CDB07C4F24C4CA1DFF005D7EC19A8" ma:contentTypeVersion="20" ma:contentTypeDescription="Create a new document." ma:contentTypeScope="" ma:versionID="574cd540abf1a4651d55b80280ad2397">
  <xsd:schema xmlns:xsd="http://www.w3.org/2001/XMLSchema" xmlns:xs="http://www.w3.org/2001/XMLSchema" xmlns:p="http://schemas.microsoft.com/office/2006/metadata/properties" xmlns:ns2="e27ef904-136c-4597-81b6-7b4ce3f2167c" xmlns:ns3="739080cf-207e-44b9-a49c-1c53e72b904f" targetNamespace="http://schemas.microsoft.com/office/2006/metadata/properties" ma:root="true" ma:fieldsID="2a54663d595925a9b6ec19202e434306" ns2:_="" ns3:_="">
    <xsd:import namespace="e27ef904-136c-4597-81b6-7b4ce3f2167c"/>
    <xsd:import namespace="739080cf-207e-44b9-a49c-1c53e72b9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7ef904-136c-4597-81b6-7b4ce3f216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5ec26bb-137a-4c11-87b7-fd63ab21fd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080cf-207e-44b9-a49c-1c53e72b90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4136343-13b2-425d-9672-98c4d5236ce1}" ma:internalName="TaxCatchAll" ma:showField="CatchAllData" ma:web="739080cf-207e-44b9-a49c-1c53e72b90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9080cf-207e-44b9-a49c-1c53e72b904f">
      <UserInfo>
        <DisplayName>Siu Man YIP</DisplayName>
        <AccountId>43</AccountId>
        <AccountType/>
      </UserInfo>
      <UserInfo>
        <DisplayName>Eddie WONG</DisplayName>
        <AccountId>37</AccountId>
        <AccountType/>
      </UserInfo>
    </SharedWithUsers>
    <lcf76f155ced4ddcb4097134ff3c332f xmlns="e27ef904-136c-4597-81b6-7b4ce3f2167c">
      <Terms xmlns="http://schemas.microsoft.com/office/infopath/2007/PartnerControls"/>
    </lcf76f155ced4ddcb4097134ff3c332f>
    <TaxCatchAll xmlns="739080cf-207e-44b9-a49c-1c53e72b904f" xsi:nil="true"/>
  </documentManagement>
</p:properties>
</file>

<file path=customXml/itemProps1.xml><?xml version="1.0" encoding="utf-8"?>
<ds:datastoreItem xmlns:ds="http://schemas.openxmlformats.org/officeDocument/2006/customXml" ds:itemID="{FEB13D7A-B190-47DB-B34B-FAB94AAA80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20B26B-C0BE-49E2-9AAB-280CCF3B6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7ef904-136c-4597-81b6-7b4ce3f2167c"/>
    <ds:schemaRef ds:uri="739080cf-207e-44b9-a49c-1c53e72b90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948CCD-ACCB-44E3-A642-F8FE78E2D6ED}">
  <ds:schemaRefs>
    <ds:schemaRef ds:uri="http://purl.org/dc/elements/1.1/"/>
    <ds:schemaRef ds:uri="e69d9f42-4523-4c18-bfaa-3d73525748b0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a938aa-f370-4e88-ab2a-600e5770e4e1"/>
    <ds:schemaRef ds:uri="http://schemas.microsoft.com/office/2006/metadata/properties"/>
    <ds:schemaRef ds:uri="http://www.w3.org/XML/1998/namespace"/>
    <ds:schemaRef ds:uri="http://purl.org/dc/dcmitype/"/>
    <ds:schemaRef ds:uri="739080cf-207e-44b9-a49c-1c53e72b904f"/>
    <ds:schemaRef ds:uri="e27ef904-136c-4597-81b6-7b4ce3f2167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</TotalTime>
  <Words>131</Words>
  <Application>Microsoft Office PowerPoint</Application>
  <PresentationFormat>Widescreen</PresentationFormat>
  <Paragraphs>24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Microsoft JhengHei</vt:lpstr>
      <vt:lpstr>Arial</vt:lpstr>
      <vt:lpstr>Calibri</vt:lpstr>
      <vt:lpstr>Blank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Lo</dc:creator>
  <cp:lastModifiedBy>David LO</cp:lastModifiedBy>
  <cp:revision>16</cp:revision>
  <dcterms:created xsi:type="dcterms:W3CDTF">2024-10-09T09:15:38Z</dcterms:created>
  <dcterms:modified xsi:type="dcterms:W3CDTF">2025-06-08T01:55:19Z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0x01010073E36853F557AA4F9559619FE2658AD8</vt:lpwstr>
  </property>
  <property fmtid="{D5CDD505-2E9C-101B-9397-08002B2CF9AE}" pid="3" name="MediaServiceImageTags">
    <vt:lpwstr/>
  </property>
</Properties>
</file>